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950e2ceefe_0_29: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950e2ceefe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33781" y="1433649"/>
            <a:ext cx="6390300" cy="39522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33775" y="5456992"/>
            <a:ext cx="6390300" cy="1526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33775" y="2129799"/>
            <a:ext cx="6390300" cy="37806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33775" y="6069481"/>
            <a:ext cx="6390300" cy="2504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33775" y="4141374"/>
            <a:ext cx="6390300" cy="16209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33775" y="856878"/>
            <a:ext cx="6390300" cy="11028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33775" y="2219044"/>
            <a:ext cx="6390300" cy="65781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33775" y="856878"/>
            <a:ext cx="6390300" cy="11028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33775" y="2219044"/>
            <a:ext cx="3000000" cy="65781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3624300" y="2219044"/>
            <a:ext cx="3000000" cy="65781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33775" y="856878"/>
            <a:ext cx="6390300" cy="11028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33775" y="1069785"/>
            <a:ext cx="2106000" cy="14550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33775" y="2675618"/>
            <a:ext cx="2106000" cy="61218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367688" y="866746"/>
            <a:ext cx="4775700" cy="7876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199125" y="2374428"/>
            <a:ext cx="3033900" cy="28542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199125" y="5397207"/>
            <a:ext cx="3033900" cy="2378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3704625" y="1394418"/>
            <a:ext cx="2877600" cy="71148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33775" y="8145800"/>
            <a:ext cx="4499100" cy="1165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6354343" y="8978834"/>
            <a:ext cx="411600" cy="757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nvSpPr>
        <p:spPr>
          <a:xfrm>
            <a:off x="664050" y="2119950"/>
            <a:ext cx="5529900" cy="6700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200">
              <a:latin typeface="Calibri"/>
              <a:ea typeface="Calibri"/>
              <a:cs typeface="Calibri"/>
              <a:sym typeface="Calibri"/>
            </a:endParaRPr>
          </a:p>
        </p:txBody>
      </p:sp>
      <p:sp>
        <p:nvSpPr>
          <p:cNvPr id="55" name="Google Shape;55;p13"/>
          <p:cNvSpPr txBox="1"/>
          <p:nvPr/>
        </p:nvSpPr>
        <p:spPr>
          <a:xfrm>
            <a:off x="664050" y="2142775"/>
            <a:ext cx="5529900" cy="70656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t/>
            </a:r>
            <a:endParaRPr b="1" sz="2400">
              <a:latin typeface="Calibri"/>
              <a:ea typeface="Calibri"/>
              <a:cs typeface="Calibri"/>
              <a:sym typeface="Calibri"/>
            </a:endParaRPr>
          </a:p>
          <a:p>
            <a:pPr indent="0" lvl="0" marL="0" rtl="0" algn="ctr">
              <a:lnSpc>
                <a:spcPct val="115000"/>
              </a:lnSpc>
              <a:spcBef>
                <a:spcPts val="0"/>
              </a:spcBef>
              <a:spcAft>
                <a:spcPts val="0"/>
              </a:spcAft>
              <a:buNone/>
            </a:pPr>
            <a:r>
              <a:rPr b="1" lang="nl" sz="2400">
                <a:latin typeface="Calibri"/>
                <a:ea typeface="Calibri"/>
                <a:cs typeface="Calibri"/>
                <a:sym typeface="Calibri"/>
              </a:rPr>
              <a:t>Vogelrace</a:t>
            </a:r>
            <a:endParaRPr b="1" sz="2400">
              <a:latin typeface="Calibri"/>
              <a:ea typeface="Calibri"/>
              <a:cs typeface="Calibri"/>
              <a:sym typeface="Calibri"/>
            </a:endParaRPr>
          </a:p>
          <a:p>
            <a:pPr indent="0" lvl="0" marL="0" rtl="0" algn="ctr">
              <a:lnSpc>
                <a:spcPct val="115000"/>
              </a:lnSpc>
              <a:spcBef>
                <a:spcPts val="0"/>
              </a:spcBef>
              <a:spcAft>
                <a:spcPts val="0"/>
              </a:spcAft>
              <a:buNone/>
            </a:pPr>
            <a:r>
              <a:rPr lang="nl" sz="1100">
                <a:solidFill>
                  <a:srgbClr val="F39430"/>
                </a:solidFill>
              </a:rPr>
              <a:t>Exodus 16: 13</a:t>
            </a:r>
            <a:endParaRPr sz="1100">
              <a:solidFill>
                <a:srgbClr val="F39430"/>
              </a:solidFill>
            </a:endParaRPr>
          </a:p>
          <a:p>
            <a:pPr indent="0" lvl="0" marL="0" rtl="0" algn="ctr">
              <a:lnSpc>
                <a:spcPct val="115000"/>
              </a:lnSpc>
              <a:spcBef>
                <a:spcPts val="0"/>
              </a:spcBef>
              <a:spcAft>
                <a:spcPts val="0"/>
              </a:spcAft>
              <a:buNone/>
            </a:pPr>
            <a:r>
              <a:rPr lang="nl" sz="1100">
                <a:solidFill>
                  <a:srgbClr val="F39430"/>
                </a:solidFill>
              </a:rPr>
              <a:t>Die avond kwamen er heel veel vogels aanvliegen. Ze kwamen in het kamp van de Israëlieten terecht.</a:t>
            </a:r>
            <a:endParaRPr sz="1100">
              <a:solidFill>
                <a:srgbClr val="F39430"/>
              </a:solidFill>
            </a:endParaRPr>
          </a:p>
          <a:p>
            <a:pPr indent="0" lvl="0" marL="0" rtl="0" algn="l">
              <a:lnSpc>
                <a:spcPct val="115000"/>
              </a:lnSpc>
              <a:spcBef>
                <a:spcPts val="0"/>
              </a:spcBef>
              <a:spcAft>
                <a:spcPts val="0"/>
              </a:spcAft>
              <a:buNone/>
            </a:pPr>
            <a:r>
              <a:t/>
            </a:r>
            <a:endParaRPr sz="1100"/>
          </a:p>
          <a:p>
            <a:pPr indent="0" lvl="0" marL="0" rtl="0" algn="l">
              <a:lnSpc>
                <a:spcPct val="115000"/>
              </a:lnSpc>
              <a:spcBef>
                <a:spcPts val="0"/>
              </a:spcBef>
              <a:spcAft>
                <a:spcPts val="0"/>
              </a:spcAft>
              <a:buNone/>
            </a:pPr>
            <a:r>
              <a:rPr b="1" lang="nl" sz="1200"/>
              <a:t>Nodig</a:t>
            </a:r>
            <a:br>
              <a:rPr lang="nl" sz="1200"/>
            </a:br>
            <a:endParaRPr sz="1200"/>
          </a:p>
          <a:p>
            <a:pPr indent="-304800" lvl="0" marL="457200" rtl="0" algn="l">
              <a:lnSpc>
                <a:spcPct val="115000"/>
              </a:lnSpc>
              <a:spcBef>
                <a:spcPts val="0"/>
              </a:spcBef>
              <a:spcAft>
                <a:spcPts val="0"/>
              </a:spcAft>
              <a:buSzPts val="1200"/>
              <a:buChar char="-"/>
            </a:pPr>
            <a:r>
              <a:rPr lang="nl" sz="1200"/>
              <a:t>Voor ieder team een kwartel (blaas een oranje ballon op, teken een vogelgezicht met watervaste stift en plak twee vleugels van oranje papier met plakband op de ballon)</a:t>
            </a:r>
            <a:endParaRPr sz="1200"/>
          </a:p>
          <a:p>
            <a:pPr indent="-304800" lvl="0" marL="457200" rtl="0" algn="l">
              <a:lnSpc>
                <a:spcPct val="115000"/>
              </a:lnSpc>
              <a:spcBef>
                <a:spcPts val="0"/>
              </a:spcBef>
              <a:spcAft>
                <a:spcPts val="0"/>
              </a:spcAft>
              <a:buSzPts val="1200"/>
              <a:buChar char="-"/>
            </a:pPr>
            <a:r>
              <a:rPr lang="nl" sz="1200"/>
              <a:t>Voor ieder team een ‘stok’ (een opgerolde oude krant of tennisracket)</a:t>
            </a:r>
            <a:endParaRPr sz="1200"/>
          </a:p>
          <a:p>
            <a:pPr indent="0" lvl="0" marL="0" rtl="0" algn="l">
              <a:lnSpc>
                <a:spcPct val="115000"/>
              </a:lnSpc>
              <a:spcBef>
                <a:spcPts val="0"/>
              </a:spcBef>
              <a:spcAft>
                <a:spcPts val="0"/>
              </a:spcAft>
              <a:buNone/>
            </a:pPr>
            <a:r>
              <a:t/>
            </a:r>
            <a:endParaRPr sz="1200"/>
          </a:p>
          <a:p>
            <a:pPr indent="0" lvl="0" marL="0" rtl="0" algn="l">
              <a:lnSpc>
                <a:spcPct val="115000"/>
              </a:lnSpc>
              <a:spcBef>
                <a:spcPts val="0"/>
              </a:spcBef>
              <a:spcAft>
                <a:spcPts val="0"/>
              </a:spcAft>
              <a:buNone/>
            </a:pPr>
            <a:r>
              <a:rPr b="1" lang="nl" sz="1200"/>
              <a:t>Uitleg activiteit</a:t>
            </a:r>
            <a:endParaRPr b="1" sz="1200"/>
          </a:p>
          <a:p>
            <a:pPr indent="0" lvl="0" marL="0" rtl="0" algn="l">
              <a:lnSpc>
                <a:spcPct val="115000"/>
              </a:lnSpc>
              <a:spcBef>
                <a:spcPts val="0"/>
              </a:spcBef>
              <a:spcAft>
                <a:spcPts val="0"/>
              </a:spcAft>
              <a:buNone/>
            </a:pPr>
            <a:r>
              <a:rPr lang="nl" sz="1200"/>
              <a:t>De Israëlieten ontdekten dat God voor hen zorgt: hun eten kwam letterlijk aangevlogen! Tijd voor een vogelrace. Ieder team gaat in een rij staan. Na een startteken gooien de eerste deelnemers de vogelballon omhoog en houden hem met hun ‘stok’ in de lucht op weg naar de overkant. De kwartel mag de grond niet raken, dus probeer hem met de ‘stok’ hoog te houden. Wanneer je de pion aan de overkant hebt bereikt, ga je weer terug. Raakt je kwartel de grond? Begin dan opnieuw. Daarna is de volgende aan de beurt. Welk team wint de race?</a:t>
            </a:r>
            <a:endParaRPr sz="1200"/>
          </a:p>
          <a:p>
            <a:pPr indent="0" lvl="0" marL="0" rtl="0" algn="l">
              <a:lnSpc>
                <a:spcPct val="115000"/>
              </a:lnSpc>
              <a:spcBef>
                <a:spcPts val="0"/>
              </a:spcBef>
              <a:spcAft>
                <a:spcPts val="0"/>
              </a:spcAft>
              <a:buNone/>
            </a:pPr>
            <a:r>
              <a:t/>
            </a:r>
            <a:endParaRPr sz="1200"/>
          </a:p>
          <a:p>
            <a:pPr indent="0" lvl="0" marL="0" rtl="0" algn="l">
              <a:lnSpc>
                <a:spcPct val="115000"/>
              </a:lnSpc>
              <a:spcBef>
                <a:spcPts val="0"/>
              </a:spcBef>
              <a:spcAft>
                <a:spcPts val="0"/>
              </a:spcAft>
              <a:buNone/>
            </a:pPr>
            <a:r>
              <a:rPr b="1" lang="nl" sz="1200"/>
              <a:t>Om door te praten</a:t>
            </a:r>
            <a:endParaRPr b="1" sz="1200"/>
          </a:p>
          <a:p>
            <a:pPr indent="0" lvl="0" marL="0" rtl="0" algn="l">
              <a:lnSpc>
                <a:spcPct val="115000"/>
              </a:lnSpc>
              <a:spcBef>
                <a:spcPts val="0"/>
              </a:spcBef>
              <a:spcAft>
                <a:spcPts val="0"/>
              </a:spcAft>
              <a:buNone/>
            </a:pPr>
            <a:r>
              <a:t/>
            </a:r>
            <a:endParaRPr b="1" sz="1200"/>
          </a:p>
          <a:p>
            <a:pPr indent="-304800" lvl="0" marL="457200" rtl="0" algn="l">
              <a:lnSpc>
                <a:spcPct val="115000"/>
              </a:lnSpc>
              <a:spcBef>
                <a:spcPts val="0"/>
              </a:spcBef>
              <a:spcAft>
                <a:spcPts val="0"/>
              </a:spcAft>
              <a:buSzPts val="1200"/>
              <a:buChar char="●"/>
            </a:pPr>
            <a:r>
              <a:rPr lang="nl" sz="1200"/>
              <a:t>Maak jij je wel eens zorgen over wat je nodig hebt? </a:t>
            </a:r>
            <a:endParaRPr sz="1200"/>
          </a:p>
          <a:p>
            <a:pPr indent="-304800" lvl="0" marL="457200" rtl="0" algn="l">
              <a:lnSpc>
                <a:spcPct val="115000"/>
              </a:lnSpc>
              <a:spcBef>
                <a:spcPts val="0"/>
              </a:spcBef>
              <a:spcAft>
                <a:spcPts val="0"/>
              </a:spcAft>
              <a:buSzPts val="1200"/>
              <a:buChar char="●"/>
            </a:pPr>
            <a:r>
              <a:rPr lang="nl" sz="1200"/>
              <a:t>Merk je wel eens dat er voor je gezorgd wordt? Hoe merk je dat?</a:t>
            </a:r>
            <a:endParaRPr sz="1200"/>
          </a:p>
          <a:p>
            <a:pPr indent="0" lvl="0" marL="0" rtl="0" algn="l">
              <a:lnSpc>
                <a:spcPct val="115000"/>
              </a:lnSpc>
              <a:spcBef>
                <a:spcPts val="0"/>
              </a:spcBef>
              <a:spcAft>
                <a:spcPts val="0"/>
              </a:spcAft>
              <a:buNone/>
            </a:pPr>
            <a:r>
              <a:t/>
            </a:r>
            <a:endParaRPr sz="1200"/>
          </a:p>
          <a:p>
            <a:pPr indent="0" lvl="0" marL="0" rtl="0" algn="ctr">
              <a:spcBef>
                <a:spcPts val="0"/>
              </a:spcBef>
              <a:spcAft>
                <a:spcPts val="0"/>
              </a:spcAft>
              <a:buNone/>
            </a:pPr>
            <a:r>
              <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t/>
            </a:r>
            <a:endParaRPr b="1" sz="1200">
              <a:latin typeface="Calibri"/>
              <a:ea typeface="Calibri"/>
              <a:cs typeface="Calibri"/>
              <a:sym typeface="Calibri"/>
            </a:endParaRPr>
          </a:p>
        </p:txBody>
      </p:sp>
      <p:pic>
        <p:nvPicPr>
          <p:cNvPr id="56" name="Google Shape;56;p13"/>
          <p:cNvPicPr preferRelativeResize="0"/>
          <p:nvPr/>
        </p:nvPicPr>
        <p:blipFill>
          <a:blip r:embed="rId4">
            <a:alphaModFix/>
          </a:blip>
          <a:stretch>
            <a:fillRect/>
          </a:stretch>
        </p:blipFill>
        <p:spPr>
          <a:xfrm>
            <a:off x="2266950" y="8355225"/>
            <a:ext cx="2324101" cy="12978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